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Average"/>
      <p:regular r:id="rId28"/>
    </p:embeddedFont>
    <p:embeddedFont>
      <p:font typeface="Oswald"/>
      <p:regular r:id="rId29"/>
      <p:bold r:id="rId30"/>
    </p:embeddedFont>
    <p:embeddedFont>
      <p:font typeface="Source Sans Pr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Average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swa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SansPro-regular.fntdata"/><Relationship Id="rId30" Type="http://schemas.openxmlformats.org/officeDocument/2006/relationships/font" Target="fonts/Oswald-bold.fntdata"/><Relationship Id="rId11" Type="http://schemas.openxmlformats.org/officeDocument/2006/relationships/slide" Target="slides/slide6.xml"/><Relationship Id="rId33" Type="http://schemas.openxmlformats.org/officeDocument/2006/relationships/font" Target="fonts/SourceSansPro-italic.fntdata"/><Relationship Id="rId10" Type="http://schemas.openxmlformats.org/officeDocument/2006/relationships/slide" Target="slides/slide5.xml"/><Relationship Id="rId32" Type="http://schemas.openxmlformats.org/officeDocument/2006/relationships/font" Target="fonts/SourceSansPr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SourceSansPr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27848ff7a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27848ff7a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627848ff7a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627848ff7a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27848ff7a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627848ff7a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27848ff7a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27848ff7a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27848ff7a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27848ff7a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27848ff7a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27848ff7a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2b6e4bd2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2b6e4bd2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2b6e4bd2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2b6e4bd2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27848ff7a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27848ff7a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2b6e4bd2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2b6e4bd2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627848ff7a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627848ff7a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2b6e4bd2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2b6e4bd2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2b6e4bd2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2b6e4bd2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2bec936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2bec936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62b6e4bd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62b6e4bd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27848ff7a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27848ff7a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627848ff7a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627848ff7a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27848ff7a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27848ff7a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27848ff7a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27848ff7a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27848ff7a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627848ff7a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27848ff7a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27848ff7a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Digital Forensics and Incident Response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Karanbir “K” Singh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Forensic Process</a:t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Seizure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Timelining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Report &amp; Impact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Seizure</a:t>
            </a:r>
            <a:endParaRPr/>
          </a:p>
        </p:txBody>
      </p:sp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Machine may be imaged or sent directly to the lab.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Virtual Machine might be snapshot and sent to the lab.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Live forensics on-site.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Imaging</a:t>
            </a:r>
            <a:endParaRPr/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Imaged via write blocker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Pre-made image provided by client.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VDMK from a Virtual Machine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.E01, .AFF, .RAW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 tossed through software of choice.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hours spent screaming at a bundle of binary.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Files may manually have to be carved out.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Timelining</a:t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Million line excel made.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Details a list of events pertinent to the investigation.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Event Logs, User Activity, Possible Exfil or Lateral Movement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Report and Impact</a:t>
            </a:r>
            <a:endParaRPr/>
          </a:p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Details exactly what the user/threat actor did.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Details impact on the organization as a whole.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Contains future mitigation steps.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Real Goods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In-Depth Process</a:t>
            </a:r>
            <a:endParaRPr/>
          </a:p>
        </p:txBody>
      </p:sp>
      <p:sp>
        <p:nvSpPr>
          <p:cNvPr id="163" name="Google Shape;16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Pull Registry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Pull Event Logs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Look at Recently Opened Files, Web History, ETC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RDP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Autopsy Demo</a:t>
            </a:r>
            <a:endParaRPr/>
          </a:p>
        </p:txBody>
      </p:sp>
      <p:sp>
        <p:nvSpPr>
          <p:cNvPr id="169" name="Google Shape;16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Regripper</a:t>
            </a:r>
            <a:endParaRPr/>
          </a:p>
        </p:txBody>
      </p:sp>
      <p:sp>
        <p:nvSpPr>
          <p:cNvPr id="175" name="Google Shape;175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C:\Windows\System32\config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C:\Users\$USER\NTUSER.DAT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am I?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random student @ CPP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Garage mechanic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Meme </a:t>
            </a:r>
            <a:r>
              <a:rPr lang="en"/>
              <a:t>Connoisseur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Hoarder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Spends too much money on food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 Parser</a:t>
            </a:r>
            <a:endParaRPr/>
          </a:p>
        </p:txBody>
      </p:sp>
      <p:sp>
        <p:nvSpPr>
          <p:cNvPr id="181" name="Google Shape;181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Magnet AXIOM™ </a:t>
            </a:r>
            <a:endParaRPr/>
          </a:p>
        </p:txBody>
      </p:sp>
      <p:sp>
        <p:nvSpPr>
          <p:cNvPr id="187" name="Google Shape;187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me… but don’t stalk me</a:t>
            </a:r>
            <a:endParaRPr/>
          </a:p>
        </p:txBody>
      </p:sp>
      <p:sp>
        <p:nvSpPr>
          <p:cNvPr id="193" name="Google Shape;193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/in/ksahuja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(Discord) Turb0Yoda#0001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(Slack) Turb0Yoda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Alright, Actually me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Cyber Investigations and Discovery Services Intern @ Kaiser Permanente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Professional Services Intern @ Blackberry | Cylance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Director of the Student-Run SOC @ CPP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Director at the Mitchell C. Hill Student-Run Data Center @ CPP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WRCCDC Black team member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CBA’s slave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Definitions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MFT-Master File Table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Carving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Chain of Custody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Checksums/Hashes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6038" y="1019175"/>
            <a:ext cx="3667125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Digital Forensics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Source Sans Pro"/>
              <a:buChar char="●"/>
            </a:pPr>
            <a:r>
              <a:rPr lang="en">
                <a:solidFill>
                  <a:srgbClr val="ADADA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“Recovery and Investigation of data found on Electronic Devices.”</a:t>
            </a:r>
            <a:endParaRPr>
              <a:solidFill>
                <a:srgbClr val="ADADA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400"/>
              <a:buFont typeface="Source Sans Pro"/>
              <a:buChar char="○"/>
            </a:pPr>
            <a:r>
              <a:rPr lang="en">
                <a:solidFill>
                  <a:srgbClr val="ADADA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Phones, Tablets, Laptops/Desktops, Cameras, etc.</a:t>
            </a:r>
            <a:endParaRPr>
              <a:solidFill>
                <a:srgbClr val="ADADA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Source Sans Pro"/>
              <a:buChar char="●"/>
            </a:pPr>
            <a:r>
              <a:rPr lang="en">
                <a:solidFill>
                  <a:srgbClr val="ADADA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Evidence is presented in a court of law.</a:t>
            </a:r>
            <a:endParaRPr>
              <a:solidFill>
                <a:srgbClr val="ADADA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400"/>
              <a:buFont typeface="Source Sans Pro"/>
              <a:buChar char="○"/>
            </a:pPr>
            <a:r>
              <a:rPr lang="en">
                <a:solidFill>
                  <a:srgbClr val="ADADA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Possibly handed off to E-Discovery Specialists</a:t>
            </a:r>
            <a:endParaRPr>
              <a:solidFill>
                <a:srgbClr val="ADADA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Source Sans Pro"/>
              <a:buChar char="●"/>
            </a:pPr>
            <a:r>
              <a:rPr lang="en">
                <a:solidFill>
                  <a:srgbClr val="ADADA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Usage of “carving” in order to find deleted/hidden/partially-erased files.</a:t>
            </a:r>
            <a:endParaRPr>
              <a:solidFill>
                <a:srgbClr val="ADADA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Source Sans Pro"/>
              <a:buChar char="●"/>
            </a:pPr>
            <a:r>
              <a:rPr lang="en">
                <a:solidFill>
                  <a:srgbClr val="ADADA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is how you’re actually supposed to CSI:Miami.</a:t>
            </a:r>
            <a:endParaRPr>
              <a:solidFill>
                <a:srgbClr val="ADADA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853" y="0"/>
            <a:ext cx="665629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725" y="800100"/>
            <a:ext cx="592455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Used</a:t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u="sng"/>
              <a:t>EnCase</a:t>
            </a:r>
            <a:endParaRPr b="1" u="sng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u="sng"/>
              <a:t>FTK Imager/Toolkit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Sleuth Kit &amp; Autopsy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SANS SIFT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NUIX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Magnet AXIOM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BlackBag BlackLight &amp; Macquisition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Intella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Cellebrite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X-Ways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1600" y="1104675"/>
            <a:ext cx="1420800" cy="14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8700" y="1104675"/>
            <a:ext cx="1524000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9000" y="1104675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Used</a:t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Write Blockers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Imaging Stations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Cellebrite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Paraben Faraday bags</a:t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1028" y="848850"/>
            <a:ext cx="3499876" cy="250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393" y="2786375"/>
            <a:ext cx="2855450" cy="228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